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0"/>
    <p:sldId id="257" r:id="rId41"/>
    <p:sldId id="258" r:id="rId42"/>
    <p:sldId id="259" r:id="rId43"/>
    <p:sldId id="260" r:id="rId44"/>
    <p:sldId id="261" r:id="rId45"/>
    <p:sldId id="262" r:id="rId4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IBM Plex Sans" charset="1" panose="020B0503050203000203"/>
      <p:regular r:id="rId10"/>
    </p:embeddedFont>
    <p:embeddedFont>
      <p:font typeface="IBM Plex Sans Bold" charset="1" panose="020B0803050203000203"/>
      <p:regular r:id="rId11"/>
    </p:embeddedFont>
    <p:embeddedFont>
      <p:font typeface="IBM Plex Sans Italics" charset="1" panose="020B0503050203000203"/>
      <p:regular r:id="rId12"/>
    </p:embeddedFont>
    <p:embeddedFont>
      <p:font typeface="IBM Plex Sans Bold Italics" charset="1" panose="020B0803050203000203"/>
      <p:regular r:id="rId13"/>
    </p:embeddedFont>
    <p:embeddedFont>
      <p:font typeface="IBM Plex Sans Thin" charset="1" panose="020B0203050203000203"/>
      <p:regular r:id="rId14"/>
    </p:embeddedFont>
    <p:embeddedFont>
      <p:font typeface="IBM Plex Sans Thin Italics" charset="1" panose="020B0203050203000203"/>
      <p:regular r:id="rId15"/>
    </p:embeddedFont>
    <p:embeddedFont>
      <p:font typeface="IBM Plex Sans Medium" charset="1" panose="020B0603050203000203"/>
      <p:regular r:id="rId16"/>
    </p:embeddedFont>
    <p:embeddedFont>
      <p:font typeface="IBM Plex Sans Medium Italics" charset="1" panose="020B0603050203000203"/>
      <p:regular r:id="rId17"/>
    </p:embeddedFont>
    <p:embeddedFont>
      <p:font typeface="Canva Sans" charset="1" panose="020B0503030501040103"/>
      <p:regular r:id="rId18"/>
    </p:embeddedFont>
    <p:embeddedFont>
      <p:font typeface="Canva Sans Bold" charset="1" panose="020B0803030501040103"/>
      <p:regular r:id="rId19"/>
    </p:embeddedFont>
    <p:embeddedFont>
      <p:font typeface="Canva Sans Italics" charset="1" panose="020B0503030501040103"/>
      <p:regular r:id="rId20"/>
    </p:embeddedFont>
    <p:embeddedFont>
      <p:font typeface="Canva Sans Bold Italics" charset="1" panose="020B0803030501040103"/>
      <p:regular r:id="rId21"/>
    </p:embeddedFont>
    <p:embeddedFont>
      <p:font typeface="Canva Sans Medium" charset="1" panose="020B0603030501040103"/>
      <p:regular r:id="rId22"/>
    </p:embeddedFont>
    <p:embeddedFont>
      <p:font typeface="Canva Sans Medium Italics" charset="1" panose="020B0603030501040103"/>
      <p:regular r:id="rId23"/>
    </p:embeddedFont>
    <p:embeddedFont>
      <p:font typeface="Clear Sans" charset="1" panose="020B0503030202020304"/>
      <p:regular r:id="rId24"/>
    </p:embeddedFont>
    <p:embeddedFont>
      <p:font typeface="Clear Sans Bold" charset="1" panose="020B0803030202020304"/>
      <p:regular r:id="rId25"/>
    </p:embeddedFont>
    <p:embeddedFont>
      <p:font typeface="Clear Sans Italics" charset="1" panose="020B0503030202090304"/>
      <p:regular r:id="rId26"/>
    </p:embeddedFont>
    <p:embeddedFont>
      <p:font typeface="Clear Sans Bold Italics" charset="1" panose="020B0803030202090304"/>
      <p:regular r:id="rId27"/>
    </p:embeddedFont>
    <p:embeddedFont>
      <p:font typeface="Clear Sans Thin" charset="1" panose="020B0203030202020304"/>
      <p:regular r:id="rId28"/>
    </p:embeddedFont>
    <p:embeddedFont>
      <p:font typeface="Clear Sans Light" charset="1" panose="020B0303030202020304"/>
      <p:regular r:id="rId29"/>
    </p:embeddedFont>
    <p:embeddedFont>
      <p:font typeface="Clear Sans Medium" charset="1" panose="020B0603030202020304"/>
      <p:regular r:id="rId30"/>
    </p:embeddedFont>
    <p:embeddedFont>
      <p:font typeface="Clear Sans Medium Italics" charset="1" panose="020B0603030202090304"/>
      <p:regular r:id="rId31"/>
    </p:embeddedFont>
    <p:embeddedFont>
      <p:font typeface="Be Vietnam" charset="1" panose="00000500000000000000"/>
      <p:regular r:id="rId32"/>
    </p:embeddedFont>
    <p:embeddedFont>
      <p:font typeface="Be Vietnam Italics" charset="1" panose="00000500000000000000"/>
      <p:regular r:id="rId33"/>
    </p:embeddedFont>
    <p:embeddedFont>
      <p:font typeface="Be Vietnam Thin" charset="1" panose="00000200000000000000"/>
      <p:regular r:id="rId34"/>
    </p:embeddedFont>
    <p:embeddedFont>
      <p:font typeface="Be Vietnam Thin Italics" charset="1" panose="00000300000000000000"/>
      <p:regular r:id="rId35"/>
    </p:embeddedFont>
    <p:embeddedFont>
      <p:font typeface="Be Vietnam Medium" charset="1" panose="00000600000000000000"/>
      <p:regular r:id="rId36"/>
    </p:embeddedFont>
    <p:embeddedFont>
      <p:font typeface="Be Vietnam Medium Italics" charset="1" panose="00000600000000000000"/>
      <p:regular r:id="rId37"/>
    </p:embeddedFont>
    <p:embeddedFont>
      <p:font typeface="Be Vietnam Ultra-Bold" charset="1" panose="00000900000000000000"/>
      <p:regular r:id="rId38"/>
    </p:embeddedFont>
    <p:embeddedFont>
      <p:font typeface="Be Vietnam Ultra-Bold Italics" charset="1" panose="000009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slides/slide1.xml" Type="http://schemas.openxmlformats.org/officeDocument/2006/relationships/slide"/><Relationship Id="rId41" Target="slides/slide2.xml" Type="http://schemas.openxmlformats.org/officeDocument/2006/relationships/slide"/><Relationship Id="rId42" Target="slides/slide3.xml" Type="http://schemas.openxmlformats.org/officeDocument/2006/relationships/slide"/><Relationship Id="rId43" Target="slides/slide4.xml" Type="http://schemas.openxmlformats.org/officeDocument/2006/relationships/slide"/><Relationship Id="rId44" Target="slides/slide5.xml" Type="http://schemas.openxmlformats.org/officeDocument/2006/relationships/slide"/><Relationship Id="rId45" Target="slides/slide6.xml" Type="http://schemas.openxmlformats.org/officeDocument/2006/relationships/slide"/><Relationship Id="rId46" Target="slides/slide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https://github.com/Niladitya-coder/artemis2-and-you.git" TargetMode="External" Type="http://schemas.openxmlformats.org/officeDocument/2006/relationships/hyperlink"/><Relationship Id="rId4" Target="https://github.com/Niladitya-coder/artemis2-and-you.git" TargetMode="External" Type="http://schemas.openxmlformats.org/officeDocument/2006/relationships/hyperlink"/><Relationship Id="rId5" Target="https://niladitya-coder.github.io/artemis2-and-you/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700000">
            <a:off x="4226452" y="2785792"/>
            <a:ext cx="16909587" cy="6118196"/>
          </a:xfrm>
          <a:custGeom>
            <a:avLst/>
            <a:gdLst/>
            <a:ahLst/>
            <a:cxnLst/>
            <a:rect r="r" b="b" t="t" l="l"/>
            <a:pathLst>
              <a:path h="6118196" w="16909587">
                <a:moveTo>
                  <a:pt x="0" y="0"/>
                </a:moveTo>
                <a:lnTo>
                  <a:pt x="16909587" y="0"/>
                </a:lnTo>
                <a:lnTo>
                  <a:pt x="16909587" y="6118196"/>
                </a:lnTo>
                <a:lnTo>
                  <a:pt x="0" y="61181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1028700"/>
            <a:ext cx="1206156" cy="1133250"/>
          </a:xfrm>
          <a:custGeom>
            <a:avLst/>
            <a:gdLst/>
            <a:ahLst/>
            <a:cxnLst/>
            <a:rect r="r" b="b" t="t" l="l"/>
            <a:pathLst>
              <a:path h="1133250" w="1206156">
                <a:moveTo>
                  <a:pt x="0" y="0"/>
                </a:moveTo>
                <a:lnTo>
                  <a:pt x="1206156" y="0"/>
                </a:lnTo>
                <a:lnTo>
                  <a:pt x="1206156" y="1133250"/>
                </a:lnTo>
                <a:lnTo>
                  <a:pt x="0" y="11332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643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2786123"/>
            <a:ext cx="11078006" cy="4582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 Ultra-Bold"/>
              </a:rPr>
              <a:t>ARTEMIS II</a:t>
            </a:r>
          </a:p>
          <a:p>
            <a:pPr algn="just"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 Ultra-Bold"/>
              </a:rPr>
              <a:t>AND</a:t>
            </a:r>
          </a:p>
          <a:p>
            <a:pPr algn="just">
              <a:lnSpc>
                <a:spcPts val="11880"/>
              </a:lnSpc>
            </a:pPr>
            <a:r>
              <a:rPr lang="en-US" sz="11534">
                <a:solidFill>
                  <a:srgbClr val="F8F8F8"/>
                </a:solidFill>
                <a:latin typeface="Be Vietnam Ultra-Bold"/>
              </a:rPr>
              <a:t>YOU!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1259664" y="6806437"/>
            <a:ext cx="5999636" cy="2451863"/>
            <a:chOff x="0" y="0"/>
            <a:chExt cx="7999515" cy="326915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495508"/>
              <a:ext cx="7999515" cy="7736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899"/>
                </a:lnSpc>
              </a:pPr>
              <a:r>
                <a:rPr lang="en-US" sz="3499">
                  <a:solidFill>
                    <a:srgbClr val="F8F8F8"/>
                  </a:solidFill>
                  <a:latin typeface="IBM Plex Sans"/>
                </a:rPr>
                <a:t>7TH-8TH OCTOBER 2023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28575"/>
              <a:ext cx="7999515" cy="6491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4029"/>
                </a:lnSpc>
                <a:spcBef>
                  <a:spcPct val="0"/>
                </a:spcBef>
              </a:pPr>
              <a:r>
                <a:rPr lang="en-US" sz="3099" spc="269" u="none">
                  <a:solidFill>
                    <a:srgbClr val="F8F8F8"/>
                  </a:solidFill>
                  <a:latin typeface="Be Vietnam Ultra-Bold"/>
                </a:rPr>
                <a:t>PRESENTED BY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73796"/>
              <a:ext cx="7999515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479"/>
                </a:lnSpc>
              </a:pPr>
              <a:r>
                <a:rPr lang="en-US" sz="3199">
                  <a:solidFill>
                    <a:srgbClr val="F8F8F8"/>
                  </a:solidFill>
                  <a:latin typeface="IBM Plex Sans"/>
                </a:rPr>
                <a:t>THE LUNAR VISIONARIES TEAM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424435" y="1008003"/>
            <a:ext cx="5796179" cy="1117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55"/>
              </a:lnSpc>
              <a:spcBef>
                <a:spcPct val="0"/>
              </a:spcBef>
            </a:pPr>
            <a:r>
              <a:rPr lang="en-US" sz="3254">
                <a:solidFill>
                  <a:srgbClr val="F8F8F8"/>
                </a:solidFill>
                <a:latin typeface="Clear Sans Bold"/>
              </a:rPr>
              <a:t>NASA INTERNATIONAL SPACE APPS CHALLENGE 2023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9334500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7000">
                <a:solidFill>
                  <a:srgbClr val="FFFFFF"/>
                </a:solidFill>
                <a:latin typeface="Be Vietnam Ultra-Bold"/>
              </a:rPr>
              <a:t>PROBLEM STATEMENT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371757"/>
            <a:ext cx="16230600" cy="426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511351" indent="-755676" lvl="1">
              <a:lnSpc>
                <a:spcPts val="8400"/>
              </a:lnSpc>
              <a:buFont typeface="Arial"/>
              <a:buChar char="•"/>
            </a:pPr>
            <a:r>
              <a:rPr lang="en-US" sz="7000">
                <a:solidFill>
                  <a:srgbClr val="FFFFFF"/>
                </a:solidFill>
                <a:latin typeface="Clear Sans"/>
              </a:rPr>
              <a:t>Create </a:t>
            </a:r>
            <a:r>
              <a:rPr lang="en-US" sz="7000" u="sng">
                <a:solidFill>
                  <a:srgbClr val="FFFFFF"/>
                </a:solidFill>
                <a:latin typeface="Clear Sans Bold"/>
              </a:rPr>
              <a:t>A Short Video</a:t>
            </a:r>
            <a:r>
              <a:rPr lang="en-US" sz="7000">
                <a:solidFill>
                  <a:srgbClr val="FFFFFF"/>
                </a:solidFill>
                <a:latin typeface="Clear Sans"/>
              </a:rPr>
              <a:t> showcasing how Artemis II mission's development affects you and your community, no matter your location.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6698936"/>
            <a:ext cx="4553673" cy="2559364"/>
          </a:xfrm>
          <a:custGeom>
            <a:avLst/>
            <a:gdLst/>
            <a:ahLst/>
            <a:cxnLst/>
            <a:rect r="r" b="b" t="t" l="l"/>
            <a:pathLst>
              <a:path h="2559364" w="4553673">
                <a:moveTo>
                  <a:pt x="0" y="0"/>
                </a:moveTo>
                <a:lnTo>
                  <a:pt x="4553673" y="0"/>
                </a:lnTo>
                <a:lnTo>
                  <a:pt x="4553673" y="2559364"/>
                </a:lnTo>
                <a:lnTo>
                  <a:pt x="0" y="25593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582373" y="5365652"/>
            <a:ext cx="4333013" cy="2435343"/>
          </a:xfrm>
          <a:custGeom>
            <a:avLst/>
            <a:gdLst/>
            <a:ahLst/>
            <a:cxnLst/>
            <a:rect r="r" b="b" t="t" l="l"/>
            <a:pathLst>
              <a:path h="2435343" w="4333013">
                <a:moveTo>
                  <a:pt x="0" y="0"/>
                </a:moveTo>
                <a:lnTo>
                  <a:pt x="4333013" y="0"/>
                </a:lnTo>
                <a:lnTo>
                  <a:pt x="4333013" y="2435343"/>
                </a:lnTo>
                <a:lnTo>
                  <a:pt x="0" y="24353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360294" y="5143500"/>
            <a:ext cx="4105782" cy="2307629"/>
          </a:xfrm>
          <a:custGeom>
            <a:avLst/>
            <a:gdLst/>
            <a:ahLst/>
            <a:cxnLst/>
            <a:rect r="r" b="b" t="t" l="l"/>
            <a:pathLst>
              <a:path h="2307629" w="4105782">
                <a:moveTo>
                  <a:pt x="0" y="0"/>
                </a:moveTo>
                <a:lnTo>
                  <a:pt x="4105781" y="0"/>
                </a:lnTo>
                <a:lnTo>
                  <a:pt x="4105781" y="2307629"/>
                </a:lnTo>
                <a:lnTo>
                  <a:pt x="0" y="23076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915386" y="6833512"/>
            <a:ext cx="4314234" cy="2424788"/>
          </a:xfrm>
          <a:custGeom>
            <a:avLst/>
            <a:gdLst/>
            <a:ahLst/>
            <a:cxnLst/>
            <a:rect r="r" b="b" t="t" l="l"/>
            <a:pathLst>
              <a:path h="2424788" w="4314234">
                <a:moveTo>
                  <a:pt x="0" y="0"/>
                </a:moveTo>
                <a:lnTo>
                  <a:pt x="4314234" y="0"/>
                </a:lnTo>
                <a:lnTo>
                  <a:pt x="4314234" y="2424788"/>
                </a:lnTo>
                <a:lnTo>
                  <a:pt x="0" y="242478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028700"/>
            <a:ext cx="5983028" cy="1178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279"/>
              </a:lnSpc>
            </a:pPr>
            <a:r>
              <a:rPr lang="en-US" sz="7732">
                <a:solidFill>
                  <a:srgbClr val="F8F8F8"/>
                </a:solidFill>
                <a:latin typeface="Be Vietnam Ultra-Bold"/>
              </a:rPr>
              <a:t>SOLUTION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21925" y="2540139"/>
            <a:ext cx="16644151" cy="4043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93609" indent="-446805" lvl="1">
              <a:lnSpc>
                <a:spcPts val="5380"/>
              </a:lnSpc>
              <a:buFont typeface="Arial"/>
              <a:buChar char="•"/>
            </a:pPr>
            <a:r>
              <a:rPr lang="en-US" sz="4138" spc="360" u="sng">
                <a:solidFill>
                  <a:srgbClr val="F8F8F8"/>
                </a:solidFill>
                <a:latin typeface="Clear Sans Bold"/>
              </a:rPr>
              <a:t>SHORT VIDEO</a:t>
            </a:r>
            <a:r>
              <a:rPr lang="en-US" sz="4138" spc="360">
                <a:solidFill>
                  <a:srgbClr val="F8F8F8"/>
                </a:solidFill>
                <a:latin typeface="Clear Sans"/>
              </a:rPr>
              <a:t> ON ARTEMIS II MISSION DEVELOPMENT.</a:t>
            </a:r>
          </a:p>
          <a:p>
            <a:pPr>
              <a:lnSpc>
                <a:spcPts val="5380"/>
              </a:lnSpc>
            </a:pPr>
          </a:p>
          <a:p>
            <a:pPr marL="893609" indent="-446805" lvl="1">
              <a:lnSpc>
                <a:spcPts val="5380"/>
              </a:lnSpc>
              <a:buFont typeface="Arial"/>
              <a:buChar char="•"/>
            </a:pPr>
            <a:r>
              <a:rPr lang="en-US" sz="4138" spc="360" u="sng">
                <a:solidFill>
                  <a:srgbClr val="F8F8F8"/>
                </a:solidFill>
                <a:latin typeface="Clear Sans Bold"/>
              </a:rPr>
              <a:t>A WEBSITE</a:t>
            </a:r>
            <a:r>
              <a:rPr lang="en-US" sz="4138" spc="360">
                <a:solidFill>
                  <a:srgbClr val="F8F8F8"/>
                </a:solidFill>
                <a:latin typeface="Clear Sans"/>
              </a:rPr>
              <a:t> WITH EMBEDDED VIDEO AND MISSION DETAILS.</a:t>
            </a:r>
          </a:p>
          <a:p>
            <a:pPr>
              <a:lnSpc>
                <a:spcPts val="5380"/>
              </a:lnSpc>
            </a:pPr>
          </a:p>
          <a:p>
            <a:pPr marL="0" indent="0" lvl="0">
              <a:lnSpc>
                <a:spcPts val="53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10093845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F8F8F8"/>
                </a:solidFill>
                <a:latin typeface="Be Vietnam Ultra-Bold"/>
              </a:rPr>
              <a:t>SCOPE OF THE 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615011"/>
            <a:ext cx="16230600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27" indent="-291463" lvl="1">
              <a:lnSpc>
                <a:spcPts val="3509"/>
              </a:lnSpc>
              <a:buFont typeface="Arial"/>
              <a:buChar char="•"/>
            </a:pPr>
            <a:r>
              <a:rPr lang="en-US" sz="2699" spc="234">
                <a:solidFill>
                  <a:srgbClr val="F8F8F8"/>
                </a:solidFill>
                <a:latin typeface="Be Vietnam Ultra-Bold"/>
              </a:rPr>
              <a:t>OUR PROJECT AIMS TO RAISE AWARENESS AND INSTILL A SENSE OF BELONGING IN PEOPLE AS PART OF THE ARTEMIS GENERATION.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930221"/>
            <a:ext cx="16230600" cy="870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27" indent="-291463" lvl="1">
              <a:lnSpc>
                <a:spcPts val="3509"/>
              </a:lnSpc>
              <a:buFont typeface="Arial"/>
              <a:buChar char="•"/>
            </a:pPr>
            <a:r>
              <a:rPr lang="en-US" sz="2699" spc="234">
                <a:solidFill>
                  <a:srgbClr val="F8F8F8"/>
                </a:solidFill>
                <a:latin typeface="Be Vietnam Ultra-Bold"/>
              </a:rPr>
              <a:t>ANYONE WITH OUR SITE LINK CAN ACCESS OUR PROJECT AND WATCH THE VIDEO EXPLAINING THE MISSION.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10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980124"/>
            <a:ext cx="4895386" cy="4791998"/>
            <a:chOff x="0" y="0"/>
            <a:chExt cx="1289320" cy="12620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9320" cy="1262090"/>
            </a:xfrm>
            <a:custGeom>
              <a:avLst/>
              <a:gdLst/>
              <a:ahLst/>
              <a:cxnLst/>
              <a:rect r="r" b="b" t="t" l="l"/>
              <a:pathLst>
                <a:path h="1262090" w="1289320">
                  <a:moveTo>
                    <a:pt x="80655" y="0"/>
                  </a:moveTo>
                  <a:lnTo>
                    <a:pt x="1208664" y="0"/>
                  </a:lnTo>
                  <a:cubicBezTo>
                    <a:pt x="1253209" y="0"/>
                    <a:pt x="1289320" y="36111"/>
                    <a:pt x="1289320" y="80655"/>
                  </a:cubicBezTo>
                  <a:lnTo>
                    <a:pt x="1289320" y="1181435"/>
                  </a:lnTo>
                  <a:cubicBezTo>
                    <a:pt x="1289320" y="1202826"/>
                    <a:pt x="1280822" y="1223341"/>
                    <a:pt x="1265696" y="1238467"/>
                  </a:cubicBezTo>
                  <a:cubicBezTo>
                    <a:pt x="1250571" y="1253592"/>
                    <a:pt x="1230056" y="1262090"/>
                    <a:pt x="1208664" y="1262090"/>
                  </a:cubicBezTo>
                  <a:lnTo>
                    <a:pt x="80655" y="1262090"/>
                  </a:lnTo>
                  <a:cubicBezTo>
                    <a:pt x="36111" y="1262090"/>
                    <a:pt x="0" y="1225979"/>
                    <a:pt x="0" y="1181435"/>
                  </a:cubicBezTo>
                  <a:lnTo>
                    <a:pt x="0" y="80655"/>
                  </a:lnTo>
                  <a:cubicBezTo>
                    <a:pt x="0" y="59264"/>
                    <a:pt x="8498" y="38749"/>
                    <a:pt x="23623" y="23623"/>
                  </a:cubicBezTo>
                  <a:cubicBezTo>
                    <a:pt x="38749" y="8498"/>
                    <a:pt x="59264" y="0"/>
                    <a:pt x="80655" y="0"/>
                  </a:cubicBezTo>
                  <a:close/>
                </a:path>
              </a:pathLst>
            </a:custGeom>
            <a:solidFill>
              <a:srgbClr val="FFFFFF"/>
            </a:solidFill>
            <a:ln w="952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 u="sng">
                  <a:solidFill>
                    <a:srgbClr val="000000"/>
                  </a:solidFill>
                  <a:latin typeface="Canva Sans Bold"/>
                </a:rPr>
                <a:t>AD REVENUE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</a:rPr>
                <a:t>Host this video on YouTube, earn money through the YouTube Partner Program by allowing ads to play on the video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151384" y="923925"/>
            <a:ext cx="9985231" cy="990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59"/>
              </a:lnSpc>
              <a:spcBef>
                <a:spcPct val="0"/>
              </a:spcBef>
            </a:pPr>
            <a:r>
              <a:rPr lang="en-US" sz="5899">
                <a:solidFill>
                  <a:srgbClr val="FFFFFF"/>
                </a:solidFill>
                <a:latin typeface="Canva Sans Bold"/>
              </a:rPr>
              <a:t>MONETIZATION STRATEGY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2363218" y="2980124"/>
            <a:ext cx="4895386" cy="4791998"/>
            <a:chOff x="0" y="0"/>
            <a:chExt cx="1289320" cy="12620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9320" cy="1262090"/>
            </a:xfrm>
            <a:custGeom>
              <a:avLst/>
              <a:gdLst/>
              <a:ahLst/>
              <a:cxnLst/>
              <a:rect r="r" b="b" t="t" l="l"/>
              <a:pathLst>
                <a:path h="1262090" w="1289320">
                  <a:moveTo>
                    <a:pt x="80655" y="0"/>
                  </a:moveTo>
                  <a:lnTo>
                    <a:pt x="1208664" y="0"/>
                  </a:lnTo>
                  <a:cubicBezTo>
                    <a:pt x="1253209" y="0"/>
                    <a:pt x="1289320" y="36111"/>
                    <a:pt x="1289320" y="80655"/>
                  </a:cubicBezTo>
                  <a:lnTo>
                    <a:pt x="1289320" y="1181435"/>
                  </a:lnTo>
                  <a:cubicBezTo>
                    <a:pt x="1289320" y="1202826"/>
                    <a:pt x="1280822" y="1223341"/>
                    <a:pt x="1265696" y="1238467"/>
                  </a:cubicBezTo>
                  <a:cubicBezTo>
                    <a:pt x="1250571" y="1253592"/>
                    <a:pt x="1230056" y="1262090"/>
                    <a:pt x="1208664" y="1262090"/>
                  </a:cubicBezTo>
                  <a:lnTo>
                    <a:pt x="80655" y="1262090"/>
                  </a:lnTo>
                  <a:cubicBezTo>
                    <a:pt x="36111" y="1262090"/>
                    <a:pt x="0" y="1225979"/>
                    <a:pt x="0" y="1181435"/>
                  </a:cubicBezTo>
                  <a:lnTo>
                    <a:pt x="0" y="80655"/>
                  </a:lnTo>
                  <a:cubicBezTo>
                    <a:pt x="0" y="59264"/>
                    <a:pt x="8498" y="38749"/>
                    <a:pt x="23623" y="23623"/>
                  </a:cubicBezTo>
                  <a:cubicBezTo>
                    <a:pt x="38749" y="8498"/>
                    <a:pt x="59264" y="0"/>
                    <a:pt x="80655" y="0"/>
                  </a:cubicBezTo>
                  <a:close/>
                </a:path>
              </a:pathLst>
            </a:custGeom>
            <a:solidFill>
              <a:srgbClr val="FFFFFF"/>
            </a:solidFill>
            <a:ln w="952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  <a:r>
                <a:rPr lang="en-US" sz="1899" u="sng">
                  <a:solidFill>
                    <a:srgbClr val="000000"/>
                  </a:solidFill>
                  <a:latin typeface="Canva Sans Bold"/>
                </a:rPr>
                <a:t>BUILD AN AUDIENCE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</a:rPr>
                <a:t>Promote the video and website through social media, forums, blogs, and any other channels where the target audience hangs out.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696307" y="2980124"/>
            <a:ext cx="4895386" cy="4791998"/>
            <a:chOff x="0" y="0"/>
            <a:chExt cx="1289320" cy="12620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89320" cy="1262090"/>
            </a:xfrm>
            <a:custGeom>
              <a:avLst/>
              <a:gdLst/>
              <a:ahLst/>
              <a:cxnLst/>
              <a:rect r="r" b="b" t="t" l="l"/>
              <a:pathLst>
                <a:path h="1262090" w="1289320">
                  <a:moveTo>
                    <a:pt x="80655" y="0"/>
                  </a:moveTo>
                  <a:lnTo>
                    <a:pt x="1208664" y="0"/>
                  </a:lnTo>
                  <a:cubicBezTo>
                    <a:pt x="1253209" y="0"/>
                    <a:pt x="1289320" y="36111"/>
                    <a:pt x="1289320" y="80655"/>
                  </a:cubicBezTo>
                  <a:lnTo>
                    <a:pt x="1289320" y="1181435"/>
                  </a:lnTo>
                  <a:cubicBezTo>
                    <a:pt x="1289320" y="1202826"/>
                    <a:pt x="1280822" y="1223341"/>
                    <a:pt x="1265696" y="1238467"/>
                  </a:cubicBezTo>
                  <a:cubicBezTo>
                    <a:pt x="1250571" y="1253592"/>
                    <a:pt x="1230056" y="1262090"/>
                    <a:pt x="1208664" y="1262090"/>
                  </a:cubicBezTo>
                  <a:lnTo>
                    <a:pt x="80655" y="1262090"/>
                  </a:lnTo>
                  <a:cubicBezTo>
                    <a:pt x="36111" y="1262090"/>
                    <a:pt x="0" y="1225979"/>
                    <a:pt x="0" y="1181435"/>
                  </a:cubicBezTo>
                  <a:lnTo>
                    <a:pt x="0" y="80655"/>
                  </a:lnTo>
                  <a:cubicBezTo>
                    <a:pt x="0" y="59264"/>
                    <a:pt x="8498" y="38749"/>
                    <a:pt x="23623" y="23623"/>
                  </a:cubicBezTo>
                  <a:cubicBezTo>
                    <a:pt x="38749" y="8498"/>
                    <a:pt x="59264" y="0"/>
                    <a:pt x="80655" y="0"/>
                  </a:cubicBezTo>
                  <a:close/>
                </a:path>
              </a:pathLst>
            </a:custGeom>
            <a:solidFill>
              <a:srgbClr val="FFFFFF"/>
            </a:solidFill>
            <a:ln w="952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 u="sng">
                  <a:solidFill>
                    <a:srgbClr val="000000"/>
                  </a:solidFill>
                  <a:latin typeface="Canva Sans Bold"/>
                </a:rPr>
                <a:t>PAID ACCESS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</a:rPr>
                <a:t>Charge viewers to access the video. This can be done through platforms like Vimeo On Demand or by setting up payment gateway on the website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010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416404"/>
            <a:ext cx="3120411" cy="6342814"/>
            <a:chOff x="0" y="0"/>
            <a:chExt cx="821837" cy="16705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21837" cy="1670535"/>
            </a:xfrm>
            <a:custGeom>
              <a:avLst/>
              <a:gdLst/>
              <a:ahLst/>
              <a:cxnLst/>
              <a:rect r="r" b="b" t="t" l="l"/>
              <a:pathLst>
                <a:path h="1670535" w="821837">
                  <a:moveTo>
                    <a:pt x="0" y="0"/>
                  </a:moveTo>
                  <a:lnTo>
                    <a:pt x="821837" y="0"/>
                  </a:lnTo>
                  <a:lnTo>
                    <a:pt x="821837" y="1670535"/>
                  </a:lnTo>
                  <a:lnTo>
                    <a:pt x="0" y="1670535"/>
                  </a:lnTo>
                  <a:close/>
                </a:path>
              </a:pathLst>
            </a:custGeom>
            <a:solidFill>
              <a:srgbClr val="A6A6A6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  <a:p>
              <a:pPr algn="ctr" marL="539746" indent="-269873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Canva Sans Bold"/>
                </a:rPr>
                <a:t>Video content creators</a:t>
              </a:r>
            </a:p>
            <a:p>
              <a:pPr algn="ctr">
                <a:lnSpc>
                  <a:spcPts val="3499"/>
                </a:lnSpc>
              </a:pPr>
            </a:p>
            <a:p>
              <a:pPr algn="ctr" marL="539746" indent="-269873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Canva Sans Bold"/>
                </a:rPr>
                <a:t>Advertisers</a:t>
              </a:r>
            </a:p>
            <a:p>
              <a:pPr algn="ctr">
                <a:lnSpc>
                  <a:spcPts val="3499"/>
                </a:lnSpc>
              </a:pPr>
            </a:p>
            <a:p>
              <a:pPr algn="ctr" marL="539746" indent="-269873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Canva Sans Bold"/>
                </a:rPr>
                <a:t>Payment gateway providers</a:t>
              </a:r>
            </a:p>
            <a:p>
              <a:pPr algn="ctr">
                <a:lnSpc>
                  <a:spcPts val="349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149111" y="1416404"/>
            <a:ext cx="3451839" cy="3171407"/>
            <a:chOff x="0" y="0"/>
            <a:chExt cx="909126" cy="83526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09126" cy="835268"/>
            </a:xfrm>
            <a:custGeom>
              <a:avLst/>
              <a:gdLst/>
              <a:ahLst/>
              <a:cxnLst/>
              <a:rect r="r" b="b" t="t" l="l"/>
              <a:pathLst>
                <a:path h="835268" w="909126">
                  <a:moveTo>
                    <a:pt x="0" y="0"/>
                  </a:moveTo>
                  <a:lnTo>
                    <a:pt x="909126" y="0"/>
                  </a:lnTo>
                  <a:lnTo>
                    <a:pt x="909126" y="835268"/>
                  </a:lnTo>
                  <a:lnTo>
                    <a:pt x="0" y="835268"/>
                  </a:lnTo>
                  <a:close/>
                </a:path>
              </a:pathLst>
            </a:custGeom>
            <a:solidFill>
              <a:srgbClr val="A6A6A6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Video hosting and streaming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Content moderation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149111" y="4587811"/>
            <a:ext cx="3451839" cy="3171407"/>
            <a:chOff x="0" y="0"/>
            <a:chExt cx="909126" cy="83526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09126" cy="835268"/>
            </a:xfrm>
            <a:custGeom>
              <a:avLst/>
              <a:gdLst/>
              <a:ahLst/>
              <a:cxnLst/>
              <a:rect r="r" b="b" t="t" l="l"/>
              <a:pathLst>
                <a:path h="835268" w="909126">
                  <a:moveTo>
                    <a:pt x="0" y="0"/>
                  </a:moveTo>
                  <a:lnTo>
                    <a:pt x="909126" y="0"/>
                  </a:lnTo>
                  <a:lnTo>
                    <a:pt x="909126" y="835268"/>
                  </a:lnTo>
                  <a:lnTo>
                    <a:pt x="0" y="835268"/>
                  </a:lnTo>
                  <a:close/>
                </a:path>
              </a:pathLst>
            </a:custGeom>
            <a:solidFill>
              <a:srgbClr val="A6A6A6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Platform/website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User-generated content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8700" y="7759218"/>
            <a:ext cx="8115300" cy="2191696"/>
            <a:chOff x="0" y="0"/>
            <a:chExt cx="2137363" cy="57723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37363" cy="577237"/>
            </a:xfrm>
            <a:custGeom>
              <a:avLst/>
              <a:gdLst/>
              <a:ahLst/>
              <a:cxnLst/>
              <a:rect r="r" b="b" t="t" l="l"/>
              <a:pathLst>
                <a:path h="57723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577237"/>
                  </a:lnTo>
                  <a:lnTo>
                    <a:pt x="0" y="577237"/>
                  </a:lnTo>
                  <a:close/>
                </a:path>
              </a:pathLst>
            </a:custGeom>
            <a:solidFill>
              <a:srgbClr val="A6A6A6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Server and infrastructure costs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Content moderation and support staff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Marketing and advertising expenses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600950" y="1416404"/>
            <a:ext cx="3086100" cy="6342814"/>
            <a:chOff x="0" y="0"/>
            <a:chExt cx="812800" cy="167053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1670535"/>
            </a:xfrm>
            <a:custGeom>
              <a:avLst/>
              <a:gdLst/>
              <a:ahLst/>
              <a:cxnLst/>
              <a:rect r="r" b="b" t="t" l="l"/>
              <a:pathLst>
                <a:path h="167053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670535"/>
                  </a:lnTo>
                  <a:lnTo>
                    <a:pt x="0" y="1670535"/>
                  </a:lnTo>
                  <a:close/>
                </a:path>
              </a:pathLst>
            </a:custGeom>
            <a:solidFill>
              <a:srgbClr val="A6A6A6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A platform for creators to share their content and gain visibility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High-quality streaming service for viewers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Personalized recommendations based on user preferences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144000" y="7759218"/>
            <a:ext cx="8115300" cy="2191696"/>
            <a:chOff x="0" y="0"/>
            <a:chExt cx="2137363" cy="57723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37363" cy="577237"/>
            </a:xfrm>
            <a:custGeom>
              <a:avLst/>
              <a:gdLst/>
              <a:ahLst/>
              <a:cxnLst/>
              <a:rect r="r" b="b" t="t" l="l"/>
              <a:pathLst>
                <a:path h="57723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577237"/>
                  </a:lnTo>
                  <a:lnTo>
                    <a:pt x="0" y="577237"/>
                  </a:lnTo>
                  <a:close/>
                </a:path>
              </a:pathLst>
            </a:custGeom>
            <a:solidFill>
              <a:srgbClr val="A6A6A6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Advertising revenue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Premium subscriptions for ad-free viewing or additional features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687050" y="1416404"/>
            <a:ext cx="3451839" cy="3191821"/>
            <a:chOff x="0" y="0"/>
            <a:chExt cx="909126" cy="84064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09126" cy="840644"/>
            </a:xfrm>
            <a:custGeom>
              <a:avLst/>
              <a:gdLst/>
              <a:ahLst/>
              <a:cxnLst/>
              <a:rect r="r" b="b" t="t" l="l"/>
              <a:pathLst>
                <a:path h="840644" w="909126">
                  <a:moveTo>
                    <a:pt x="0" y="0"/>
                  </a:moveTo>
                  <a:lnTo>
                    <a:pt x="909126" y="0"/>
                  </a:lnTo>
                  <a:lnTo>
                    <a:pt x="909126" y="840644"/>
                  </a:lnTo>
                  <a:lnTo>
                    <a:pt x="0" y="840644"/>
                  </a:lnTo>
                  <a:close/>
                </a:path>
              </a:pathLst>
            </a:custGeom>
            <a:solidFill>
              <a:srgbClr val="A6A6A6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Community engagement through comments, likes, shares, etc.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Customer support for any technical issues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0687050" y="4587811"/>
            <a:ext cx="3451839" cy="3171407"/>
            <a:chOff x="0" y="0"/>
            <a:chExt cx="909126" cy="83526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09126" cy="835268"/>
            </a:xfrm>
            <a:custGeom>
              <a:avLst/>
              <a:gdLst/>
              <a:ahLst/>
              <a:cxnLst/>
              <a:rect r="r" b="b" t="t" l="l"/>
              <a:pathLst>
                <a:path h="835268" w="909126">
                  <a:moveTo>
                    <a:pt x="0" y="0"/>
                  </a:moveTo>
                  <a:lnTo>
                    <a:pt x="909126" y="0"/>
                  </a:lnTo>
                  <a:lnTo>
                    <a:pt x="909126" y="835268"/>
                  </a:lnTo>
                  <a:lnTo>
                    <a:pt x="0" y="835268"/>
                  </a:lnTo>
                  <a:close/>
                </a:path>
              </a:pathLst>
            </a:custGeom>
            <a:solidFill>
              <a:srgbClr val="A6A6A6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The website itself</a:t>
              </a: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Social media platforms for promotion and user engagement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4135100" y="1416404"/>
            <a:ext cx="3120411" cy="6342814"/>
            <a:chOff x="0" y="0"/>
            <a:chExt cx="821837" cy="167053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21837" cy="1670535"/>
            </a:xfrm>
            <a:custGeom>
              <a:avLst/>
              <a:gdLst/>
              <a:ahLst/>
              <a:cxnLst/>
              <a:rect r="r" b="b" t="t" l="l"/>
              <a:pathLst>
                <a:path h="1670535" w="821837">
                  <a:moveTo>
                    <a:pt x="0" y="0"/>
                  </a:moveTo>
                  <a:lnTo>
                    <a:pt x="821837" y="0"/>
                  </a:lnTo>
                  <a:lnTo>
                    <a:pt x="821837" y="1670535"/>
                  </a:lnTo>
                  <a:lnTo>
                    <a:pt x="0" y="1670535"/>
                  </a:lnTo>
                  <a:close/>
                </a:path>
              </a:pathLst>
            </a:custGeom>
            <a:solidFill>
              <a:srgbClr val="A6A6A6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Content creators looking for a platform to host their videos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Viewers looking for diverse and personalized content</a:t>
              </a: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0" y="332739"/>
            <a:ext cx="9144000" cy="695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9"/>
              </a:lnSpc>
              <a:spcBef>
                <a:spcPct val="0"/>
              </a:spcBef>
            </a:pPr>
            <a:r>
              <a:rPr lang="en-US" sz="4099">
                <a:solidFill>
                  <a:srgbClr val="FFFFFF"/>
                </a:solidFill>
                <a:latin typeface="Canva Sans Bold"/>
              </a:rPr>
              <a:t>BUSINESS MODEL CANVAS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678315" y="1576894"/>
            <a:ext cx="182118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u="sng">
                <a:solidFill>
                  <a:srgbClr val="000000"/>
                </a:solidFill>
                <a:latin typeface="Canva Sans Bold"/>
              </a:rPr>
              <a:t>KEY PARTNERS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945390" y="1576894"/>
            <a:ext cx="185928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u="sng">
                <a:solidFill>
                  <a:srgbClr val="000000"/>
                </a:solidFill>
                <a:latin typeface="Canva Sans Bold"/>
              </a:rPr>
              <a:t>KEY ACTIVITIES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783830" y="1576894"/>
            <a:ext cx="272034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u="sng">
                <a:solidFill>
                  <a:srgbClr val="000000"/>
                </a:solidFill>
                <a:latin typeface="Canva Sans Bold"/>
              </a:rPr>
              <a:t>VALUE PROPOSITIONS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1433799" y="1410206"/>
            <a:ext cx="1958340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u="sng">
                <a:solidFill>
                  <a:srgbClr val="000000"/>
                </a:solidFill>
                <a:latin typeface="Canva Sans Bold"/>
              </a:rPr>
              <a:t>CUSTOMER 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u="sng">
                <a:solidFill>
                  <a:srgbClr val="000000"/>
                </a:solidFill>
                <a:latin typeface="Canva Sans Bold"/>
              </a:rPr>
              <a:t>RELATIONSHIPS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4319864" y="1576894"/>
            <a:ext cx="278130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u="sng">
                <a:solidFill>
                  <a:srgbClr val="000000"/>
                </a:solidFill>
                <a:latin typeface="Canva Sans Bold"/>
              </a:rPr>
              <a:t>CUSTOMER SEGMENTS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873000" y="4820285"/>
            <a:ext cx="2004060" cy="9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u="sng">
                <a:solidFill>
                  <a:srgbClr val="000000"/>
                </a:solidFill>
                <a:latin typeface="Canva Sans Bold"/>
              </a:rPr>
              <a:t>KEY RESOURCES</a:t>
            </a:r>
          </a:p>
          <a:p>
            <a:pPr algn="ctr">
              <a:lnSpc>
                <a:spcPts val="2659"/>
              </a:lnSpc>
            </a:pP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36" id="36"/>
          <p:cNvSpPr txBox="true"/>
          <p:nvPr/>
        </p:nvSpPr>
        <p:spPr>
          <a:xfrm rot="0">
            <a:off x="11734789" y="4820285"/>
            <a:ext cx="135636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u="sng">
                <a:solidFill>
                  <a:srgbClr val="000000"/>
                </a:solidFill>
                <a:latin typeface="Canva Sans Bold"/>
              </a:rPr>
              <a:t>CHANNELS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642370" y="7987818"/>
            <a:ext cx="231648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u="sng">
                <a:solidFill>
                  <a:srgbClr val="000000"/>
                </a:solidFill>
                <a:latin typeface="Canva Sans Bold"/>
              </a:rPr>
              <a:t>COST STRUCTURES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207230" y="7987818"/>
            <a:ext cx="236982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u="sng">
                <a:solidFill>
                  <a:srgbClr val="000000"/>
                </a:solidFill>
                <a:latin typeface="Canva Sans Bold"/>
              </a:rPr>
              <a:t>REVENUE STREAMS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7113116" y="3840645"/>
          <a:ext cx="10430501" cy="2879243"/>
        </p:xfrm>
        <a:graphic>
          <a:graphicData uri="http://schemas.openxmlformats.org/drawingml/2006/table">
            <a:tbl>
              <a:tblPr/>
              <a:tblGrid>
                <a:gridCol w="1327704"/>
                <a:gridCol w="9102796"/>
              </a:tblGrid>
              <a:tr h="130240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8F8F8"/>
                          </a:solidFill>
                          <a:latin typeface="IBM Plex Sans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u="sng">
                          <a:solidFill>
                            <a:srgbClr val="F8F8F8"/>
                          </a:solidFill>
                          <a:latin typeface="IBM Plex Sans Bold"/>
                        </a:rPr>
                        <a:t>GITHUB REPOSITORY: </a:t>
                      </a:r>
                      <a:r>
                        <a:rPr lang="en-US" sz="2099">
                          <a:solidFill>
                            <a:srgbClr val="F8F8F8"/>
                          </a:solidFill>
                          <a:latin typeface="IBM Plex Sans"/>
                          <a:hlinkClick r:id="rId3" tooltip="https://github.com/Niladitya-coder/artemis2-and-you.git"/>
                        </a:rPr>
                        <a:t> </a:t>
                      </a:r>
                      <a:r>
                        <a:rPr lang="en-US" sz="2099" u="sng">
                          <a:solidFill>
                            <a:srgbClr val="F8F8F8"/>
                          </a:solidFill>
                          <a:latin typeface="IBM Plex Sans"/>
                          <a:hlinkClick r:id="rId4" tooltip="https://github.com/Niladitya-coder/artemis2-and-you.git"/>
                        </a:rPr>
                        <a:t>https://github.com/Niladitya-coder/artemis2-and-you.git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84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8F8F8"/>
                          </a:solidFill>
                          <a:latin typeface="IBM Plex Sans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u="sng">
                          <a:solidFill>
                            <a:srgbClr val="F8F8F8"/>
                          </a:solidFill>
                          <a:latin typeface="IBM Plex Sans Bold"/>
                        </a:rPr>
                        <a:t>PROJECT SITE: </a:t>
                      </a:r>
                      <a:r>
                        <a:rPr lang="en-US" sz="2099">
                          <a:solidFill>
                            <a:srgbClr val="F8F8F8"/>
                          </a:solidFill>
                          <a:latin typeface="IBM Plex Sans"/>
                        </a:rPr>
                        <a:t> 1) </a:t>
                      </a:r>
                      <a:r>
                        <a:rPr lang="en-US" sz="2099">
                          <a:solidFill>
                            <a:srgbClr val="F8F8F8"/>
                          </a:solidFill>
                          <a:latin typeface="IBM Plex Sans"/>
                          <a:hlinkClick r:id="rId5" tooltip="https://niladitya-coder.github.io/artemis2-and-you/"/>
                        </a:rPr>
                        <a:t>https://niladitya-coder.github.io/artemis2-and-you/</a:t>
                      </a:r>
                      <a:endParaRPr lang="en-US" sz="1100"/>
                    </a:p>
                    <a:p>
                      <a:pPr>
                        <a:lnSpc>
                          <a:spcPts val="2939"/>
                        </a:lnSpc>
                      </a:pPr>
                      <a:r>
                        <a:rPr lang="en-US" sz="2099">
                          <a:solidFill>
                            <a:srgbClr val="F8F8F8"/>
                          </a:solidFill>
                          <a:latin typeface="IBM Plex Sans"/>
                        </a:rPr>
                        <a:t>                                  2 https://dainty-belekoy-681b59.netlify.app/</a:t>
                      </a:r>
                    </a:p>
                    <a:p>
                      <a:pPr>
                        <a:lnSpc>
                          <a:spcPts val="293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F8F8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4" id="4"/>
          <p:cNvGrpSpPr/>
          <p:nvPr/>
        </p:nvGrpSpPr>
        <p:grpSpPr>
          <a:xfrm rot="0">
            <a:off x="873618" y="3504437"/>
            <a:ext cx="5606729" cy="3278126"/>
            <a:chOff x="0" y="0"/>
            <a:chExt cx="7475638" cy="437083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7475638" cy="26013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681"/>
                </a:lnSpc>
              </a:pPr>
              <a:r>
                <a:rPr lang="en-US" sz="6401">
                  <a:solidFill>
                    <a:srgbClr val="F8F8F8"/>
                  </a:solidFill>
                  <a:latin typeface="Be Vietnam Ultra-Bold"/>
                </a:rPr>
                <a:t>Resource Page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107595"/>
              <a:ext cx="7475638" cy="1263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0"/>
                </a:lnSpc>
              </a:pPr>
              <a:r>
                <a:rPr lang="en-US" sz="2793">
                  <a:solidFill>
                    <a:srgbClr val="F8F8F8"/>
                  </a:solidFill>
                  <a:latin typeface="IBM Plex Sans"/>
                </a:rPr>
                <a:t>YOU CAN ACCESS OUR PROJECT SITE AND OUR CODE FROM HERE: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DAFwf9gKxeE</dc:identifier>
  <dcterms:modified xsi:type="dcterms:W3CDTF">2011-08-01T06:04:30Z</dcterms:modified>
  <cp:revision>1</cp:revision>
  <dc:title>ARTEMIS II AND YOU!</dc:title>
</cp:coreProperties>
</file>

<file path=docProps/thumbnail.jpeg>
</file>